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92" r:id="rId4"/>
    <p:sldId id="287" r:id="rId5"/>
    <p:sldId id="317" r:id="rId6"/>
    <p:sldId id="318" r:id="rId7"/>
    <p:sldId id="289" r:id="rId8"/>
    <p:sldId id="290" r:id="rId9"/>
    <p:sldId id="263" r:id="rId10"/>
    <p:sldId id="261" r:id="rId11"/>
    <p:sldId id="269" r:id="rId12"/>
    <p:sldId id="293" r:id="rId13"/>
    <p:sldId id="302" r:id="rId14"/>
    <p:sldId id="304" r:id="rId15"/>
    <p:sldId id="316" r:id="rId16"/>
    <p:sldId id="273" r:id="rId17"/>
    <p:sldId id="307" r:id="rId18"/>
    <p:sldId id="308" r:id="rId19"/>
    <p:sldId id="319" r:id="rId20"/>
    <p:sldId id="309" r:id="rId21"/>
    <p:sldId id="320" r:id="rId22"/>
    <p:sldId id="311" r:id="rId23"/>
    <p:sldId id="277" r:id="rId24"/>
    <p:sldId id="312" r:id="rId25"/>
    <p:sldId id="282" r:id="rId26"/>
    <p:sldId id="285" r:id="rId27"/>
    <p:sldId id="279" r:id="rId28"/>
    <p:sldId id="283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배달의민족 주아" panose="02020603020101020101" pitchFamily="18" charset="-127"/>
      <p:regular r:id="rId33"/>
    </p:embeddedFont>
    <p:embeddedFont>
      <p:font typeface="배달의민족 한나체 Pro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600"/>
    <a:srgbClr val="FFBD59"/>
    <a:srgbClr val="EEB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9383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7FD52-1D46-4105-8E07-A51B730027E6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2B1DD-045A-48DA-926E-C65D49F908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5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D2B1DD-045A-48DA-926E-C65D49F908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6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696C2-B26E-6198-BE31-A686DC215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51E9D-784D-17D6-4C16-EC7637A1E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44496-FCC2-4371-EBFE-44C8CB7C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1C39C-0307-A798-5BEE-2B945852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84D256-2A97-8E85-4745-AD4871F00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0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43DE9-33D2-4432-DDE1-9EC8247D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25915F-2DF8-E8A7-F92A-3E1EF688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4A8F4-6316-3005-D79B-D5DAF2BD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B494B-1ED1-8F36-95E7-FED54783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BCD8C-A1CF-58C3-14CC-74C1D8A0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0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0D4C83-0154-BF4C-21A1-4B9F8E0E1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C62471-4466-D3CD-F05C-71CB2FB36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DA755-2779-452E-30F4-6CFD5CA7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9E984-6800-602C-66B1-794FC07E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831AD-8B44-9BEF-EBBD-DDDD4495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6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9439F-BA4C-0395-F9BB-027FFE07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71207-CFEE-B7A2-AD82-BD65837D8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B6DDE-4123-9C6F-D8C1-6C8CEBAD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F0C18-D18B-2DD2-3DF1-D67BE18E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BB14E3-9446-641A-6A71-97A2A62B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40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2E514-83FE-8E82-FD83-9CC59F8B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63089-0F6E-A563-41FC-ADEE6E3F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A2CE69-652B-04D5-17DB-A4906D36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75BDA-35C5-0F47-8B80-DC43822F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4F3CA9-CFD1-F670-E5D9-13418E43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5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176A3-6A81-8C0D-26D1-2C079BF6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DFDB0-D265-042D-58A8-ADC04855A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846BA-4ABA-28B1-E173-D7BD4D0C4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221AEF-EEA5-B275-AAFA-2079D1EC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CF3C20-34E6-A46D-EF30-13E337A8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224CE2-54FA-CA0E-9B60-0CAE196E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7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0D494-B831-EAD0-4E6B-C0D6422C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3D0F1-A0CB-0958-C838-4A64C9D3F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780CD0-0EAC-3DB6-7C88-81D89AA8B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1AFD5-E70D-8D4B-40DF-1DFBC4BA3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53149-964A-0639-3690-1FEF5D302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5C4E30-447F-8714-598F-0FEECE6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86A538-1CB3-6B31-26F5-FF2864E20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65BE61-8E02-0839-29A5-5E670E35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0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5FFB2-C5BD-6714-3AE3-B926DCD2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44CD06-D1E1-8398-4320-82F89AD1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111BD6-5E23-ABDC-4A39-A5885C1F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E2190-BE10-3890-2872-15B5FC40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2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C6B0BC-D4E7-F54C-BFEB-C4D6FCD4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748AD7-AED8-2B5D-5D2B-2559F053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DA90EE-AC54-E0B7-271E-D574A80E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6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271EB-0A6D-BC1C-B3CF-45EC7811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AB716-A7A6-D487-FA2B-EBB43CC78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D9FF7-5C28-EBE9-B9EB-E7578D328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A7313-813B-F9E7-6237-DACADBF1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0AE97-C604-456A-39D1-63EBCD81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D133B-0D7D-92E2-9A10-6A7BFB72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6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11463-FB62-5F81-587F-E971092B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280CDB-FE64-3E05-0B71-4BC7A4060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38107F-56E8-8D88-3791-D1F7ACFFE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C4015A-ADBD-1BE3-82EA-A314A0F4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E558AF-77B7-268E-C481-699F7E99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A33349-1530-B24C-AD33-82461DD7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8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CB0A7D-8E4A-41D1-91AD-E103DED9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CEBC2E-91A9-8006-DCFB-C09FE3B3D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C3899-595C-4B25-348D-B9750F6D9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C3433-EB9C-41BA-8953-271698727F07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86720B-07D3-A56B-690C-2E3CCC50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2B6AD-C482-BD35-A04A-1B8F10F9A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F2D92-F76F-4CF0-8EEA-D149B313DF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7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7.png"/><Relationship Id="rId7" Type="http://schemas.openxmlformats.org/officeDocument/2006/relationships/image" Target="../media/image1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8.gif"/><Relationship Id="rId4" Type="http://schemas.openxmlformats.org/officeDocument/2006/relationships/image" Target="../media/image8.png"/><Relationship Id="rId9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6E1AEB-328F-A794-3D8F-37A297568701}"/>
              </a:ext>
            </a:extLst>
          </p:cNvPr>
          <p:cNvSpPr txBox="1"/>
          <p:nvPr/>
        </p:nvSpPr>
        <p:spPr>
          <a:xfrm>
            <a:off x="-1" y="567972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SSAFY 2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공통 프로젝트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9B42A-BE15-8576-57DF-115B6AC3A727}"/>
              </a:ext>
            </a:extLst>
          </p:cNvPr>
          <p:cNvSpPr txBox="1"/>
          <p:nvPr/>
        </p:nvSpPr>
        <p:spPr>
          <a:xfrm>
            <a:off x="0" y="605667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우승팀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0DA5D-1EB2-8B1B-30D6-CBC8C14AD746}"/>
              </a:ext>
            </a:extLst>
          </p:cNvPr>
          <p:cNvSpPr txBox="1"/>
          <p:nvPr/>
        </p:nvSpPr>
        <p:spPr>
          <a:xfrm>
            <a:off x="10896991" y="6502203"/>
            <a:ext cx="1295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2023. </a:t>
            </a:r>
            <a:r>
              <a:rPr lang="en-US" altLang="ko-KR" sz="1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02.17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BAB86-0AE2-FA69-AF7C-5EA0A592DDE2}"/>
              </a:ext>
            </a:extLst>
          </p:cNvPr>
          <p:cNvGrpSpPr/>
          <p:nvPr/>
        </p:nvGrpSpPr>
        <p:grpSpPr>
          <a:xfrm>
            <a:off x="3616912" y="387114"/>
            <a:ext cx="4958175" cy="4958175"/>
            <a:chOff x="3616912" y="954109"/>
            <a:chExt cx="4958175" cy="49581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12F924-176E-5C5D-25AE-6C71A4B89EC2}"/>
                </a:ext>
              </a:extLst>
            </p:cNvPr>
            <p:cNvSpPr/>
            <p:nvPr/>
          </p:nvSpPr>
          <p:spPr>
            <a:xfrm>
              <a:off x="4151784" y="1484784"/>
              <a:ext cx="3888432" cy="3888432"/>
            </a:xfrm>
            <a:prstGeom prst="rect">
              <a:avLst/>
            </a:prstGeom>
            <a:noFill/>
            <a:ln w="165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AE29F32-1228-DCEF-DB15-DEB3E3B0E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5762" y="2222514"/>
              <a:ext cx="3800475" cy="241935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392A06-48B5-D1D5-D306-69E2D33DFE4E}"/>
                </a:ext>
              </a:extLst>
            </p:cNvPr>
            <p:cNvSpPr/>
            <p:nvPr/>
          </p:nvSpPr>
          <p:spPr>
            <a:xfrm>
              <a:off x="3616912" y="954109"/>
              <a:ext cx="4958175" cy="4958175"/>
            </a:xfrm>
            <a:prstGeom prst="rect">
              <a:avLst/>
            </a:prstGeom>
            <a:noFill/>
            <a:ln w="165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9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AA3374A-2291-EEA0-8788-C36AEAB9B779}"/>
              </a:ext>
            </a:extLst>
          </p:cNvPr>
          <p:cNvGrpSpPr/>
          <p:nvPr/>
        </p:nvGrpSpPr>
        <p:grpSpPr>
          <a:xfrm>
            <a:off x="3142226" y="1217507"/>
            <a:ext cx="5907547" cy="4422986"/>
            <a:chOff x="3142226" y="1217507"/>
            <a:chExt cx="5907547" cy="442298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D0E3C6D-64A0-A16C-06BC-EECD9FD37C12}"/>
                </a:ext>
              </a:extLst>
            </p:cNvPr>
            <p:cNvSpPr/>
            <p:nvPr/>
          </p:nvSpPr>
          <p:spPr>
            <a:xfrm>
              <a:off x="3884507" y="1217507"/>
              <a:ext cx="4422986" cy="4422986"/>
            </a:xfrm>
            <a:prstGeom prst="ellipse">
              <a:avLst/>
            </a:prstGeom>
            <a:noFill/>
            <a:ln w="2540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3EE95E-D2A5-522C-9097-5AD2E8DEE722}"/>
                </a:ext>
              </a:extLst>
            </p:cNvPr>
            <p:cNvSpPr txBox="1"/>
            <p:nvPr/>
          </p:nvSpPr>
          <p:spPr>
            <a:xfrm>
              <a:off x="3142226" y="2828834"/>
              <a:ext cx="203127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교육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319B-A378-1ED0-B622-15A48364FE2E}"/>
                </a:ext>
              </a:extLst>
            </p:cNvPr>
            <p:cNvSpPr txBox="1"/>
            <p:nvPr/>
          </p:nvSpPr>
          <p:spPr>
            <a:xfrm>
              <a:off x="7018502" y="2828835"/>
              <a:ext cx="203127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재미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919C1C-57DA-9CF1-AD4B-F06774BAF921}"/>
                </a:ext>
              </a:extLst>
            </p:cNvPr>
            <p:cNvSpPr txBox="1"/>
            <p:nvPr/>
          </p:nvSpPr>
          <p:spPr>
            <a:xfrm>
              <a:off x="5173497" y="2321004"/>
              <a:ext cx="184500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&amp;</a:t>
              </a:r>
              <a:endParaRPr lang="ko-KR" altLang="en-US" sz="13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AA3374A-2291-EEA0-8788-C36AEAB9B779}"/>
              </a:ext>
            </a:extLst>
          </p:cNvPr>
          <p:cNvGrpSpPr/>
          <p:nvPr/>
        </p:nvGrpSpPr>
        <p:grpSpPr>
          <a:xfrm>
            <a:off x="3884507" y="863898"/>
            <a:ext cx="4422986" cy="5130204"/>
            <a:chOff x="3884507" y="863898"/>
            <a:chExt cx="4422986" cy="513020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D0E3C6D-64A0-A16C-06BC-EECD9FD37C12}"/>
                </a:ext>
              </a:extLst>
            </p:cNvPr>
            <p:cNvSpPr/>
            <p:nvPr/>
          </p:nvSpPr>
          <p:spPr>
            <a:xfrm>
              <a:off x="3884507" y="1217507"/>
              <a:ext cx="4422986" cy="4422986"/>
            </a:xfrm>
            <a:prstGeom prst="ellipse">
              <a:avLst/>
            </a:prstGeom>
            <a:noFill/>
            <a:ln w="2540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E3EE95E-D2A5-522C-9097-5AD2E8DEE722}"/>
                </a:ext>
              </a:extLst>
            </p:cNvPr>
            <p:cNvSpPr txBox="1"/>
            <p:nvPr/>
          </p:nvSpPr>
          <p:spPr>
            <a:xfrm>
              <a:off x="5080364" y="863898"/>
              <a:ext cx="203127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연습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B1319B-A378-1ED0-B622-15A48364FE2E}"/>
                </a:ext>
              </a:extLst>
            </p:cNvPr>
            <p:cNvSpPr txBox="1"/>
            <p:nvPr/>
          </p:nvSpPr>
          <p:spPr>
            <a:xfrm>
              <a:off x="5080363" y="4793773"/>
              <a:ext cx="203127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2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도전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919C1C-57DA-9CF1-AD4B-F06774BAF921}"/>
                </a:ext>
              </a:extLst>
            </p:cNvPr>
            <p:cNvSpPr txBox="1"/>
            <p:nvPr/>
          </p:nvSpPr>
          <p:spPr>
            <a:xfrm>
              <a:off x="5173497" y="2321004"/>
              <a:ext cx="184500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&amp;</a:t>
              </a:r>
              <a:endParaRPr lang="ko-KR" altLang="en-US" sz="138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6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HOW</a:t>
              </a:r>
              <a:r>
                <a:rPr lang="en-US" altLang="ko-KR" sz="9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endParaRPr lang="ko-KR" altLang="en-US" sz="9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사용기술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A7B02-B6A9-BDD2-224B-3E91B0D1EA7A}"/>
              </a:ext>
            </a:extLst>
          </p:cNvPr>
          <p:cNvSpPr txBox="1"/>
          <p:nvPr/>
        </p:nvSpPr>
        <p:spPr>
          <a:xfrm flipH="1">
            <a:off x="3333772" y="615424"/>
            <a:ext cx="6961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WebRTC</a:t>
            </a:r>
            <a:r>
              <a:rPr lang="en-US" altLang="ko-KR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OPENVIDU 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919754"/>
            <a:ext cx="9000000" cy="43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사용기술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A7B02-B6A9-BDD2-224B-3E91B0D1EA7A}"/>
              </a:ext>
            </a:extLst>
          </p:cNvPr>
          <p:cNvSpPr txBox="1"/>
          <p:nvPr/>
        </p:nvSpPr>
        <p:spPr>
          <a:xfrm flipH="1">
            <a:off x="3333772" y="615424"/>
            <a:ext cx="6961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Teachable Machine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60" y="1919754"/>
            <a:ext cx="4320000" cy="48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사용기술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A7B02-B6A9-BDD2-224B-3E91B0D1EA7A}"/>
              </a:ext>
            </a:extLst>
          </p:cNvPr>
          <p:cNvSpPr txBox="1"/>
          <p:nvPr/>
        </p:nvSpPr>
        <p:spPr>
          <a:xfrm flipH="1">
            <a:off x="3633125" y="391198"/>
            <a:ext cx="6961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Canvas API, User Media API</a:t>
            </a:r>
            <a:br>
              <a:rPr lang="en-US" altLang="ko-KR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</a:br>
            <a:r>
              <a:rPr lang="en-US" altLang="ko-KR" sz="32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Web Audio API, Resize Observer API</a:t>
            </a:r>
            <a:endParaRPr lang="ko-KR" altLang="en-US" sz="32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72" y="1927705"/>
            <a:ext cx="9459686" cy="8545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21" y="2985418"/>
            <a:ext cx="5453186" cy="36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PLAY</a:t>
              </a:r>
              <a:endPara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</a:t>
              </a:r>
              <a:r>
                <a:rPr lang="ko-KR" altLang="en-US" sz="32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서비스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5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6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PLAY</a:t>
              </a:r>
              <a:endPara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</a:t>
              </a:r>
              <a:r>
                <a:rPr lang="ko-KR" altLang="en-US" sz="32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시연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2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SOLUT</a:t>
              </a:r>
              <a:r>
                <a:rPr lang="en-US" altLang="ko-KR" sz="9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!</a:t>
              </a:r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ON</a:t>
              </a:r>
              <a:endPara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튜토리코더의</a:t>
              </a:r>
              <a:r>
                <a:rPr lang="ko-KR" altLang="en-US" sz="32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솔루션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8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16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문제해결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83" y="3807351"/>
            <a:ext cx="1800000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83" y="833588"/>
            <a:ext cx="1800000" cy="18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59" y="3807351"/>
            <a:ext cx="1800000" cy="180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59" y="833588"/>
            <a:ext cx="1800000" cy="18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0999" y="293778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교육 자료 제공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34425" y="2937780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수준별 교육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34425" y="573397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 유지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28728" y="573397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즉각적인 피드백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38617" r="51548" b="34558"/>
          <a:stretch/>
        </p:blipFill>
        <p:spPr>
          <a:xfrm>
            <a:off x="8663083" y="3807351"/>
            <a:ext cx="2133600" cy="183968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38617" r="51548" b="34558"/>
          <a:stretch/>
        </p:blipFill>
        <p:spPr>
          <a:xfrm>
            <a:off x="4080999" y="3807351"/>
            <a:ext cx="2133600" cy="183968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38617" r="51548" b="34558"/>
          <a:stretch/>
        </p:blipFill>
        <p:spPr>
          <a:xfrm>
            <a:off x="4080999" y="920522"/>
            <a:ext cx="2133600" cy="18396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t="38617" r="51548" b="34558"/>
          <a:stretch/>
        </p:blipFill>
        <p:spPr>
          <a:xfrm>
            <a:off x="8774256" y="833588"/>
            <a:ext cx="2133600" cy="183968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20" y="255414"/>
            <a:ext cx="3161724" cy="268236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86" y="3304253"/>
            <a:ext cx="3228523" cy="24347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06" y="3344015"/>
            <a:ext cx="3012553" cy="23955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21" y="438079"/>
            <a:ext cx="2540880" cy="23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BENEF</a:t>
              </a:r>
              <a:r>
                <a:rPr lang="en-US" altLang="ko-KR" sz="96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!</a:t>
              </a:r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</a:t>
              </a:r>
              <a:endParaRPr lang="ko-KR" altLang="en-US" sz="9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튜토리코더의</a:t>
              </a:r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</a:t>
              </a:r>
              <a:r>
                <a:rPr lang="ko-KR" altLang="en-US" sz="32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기대효과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기대효과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56195" y="5363856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사회적 기대 효과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61388" y="5363857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개인적 기대 효과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88" y="2285963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59" y="2285963"/>
            <a:ext cx="1800000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827" y="2285963"/>
            <a:ext cx="1800000" cy="180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722" y="440417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선생님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5332" y="440417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학생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83568" y="440417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7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FUTURE</a:t>
              </a:r>
              <a:endPara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튜토리코더의</a:t>
              </a:r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미래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9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고도화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3" y="1665514"/>
            <a:ext cx="4692977" cy="26398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87911" y="2161383"/>
            <a:ext cx="2189359" cy="2220105"/>
            <a:chOff x="1987911" y="2161383"/>
            <a:chExt cx="2189359" cy="222010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84967">
              <a:off x="2519129" y="2723347"/>
              <a:ext cx="2220105" cy="1096177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49C9EBE-5E3E-1339-AEEB-498F7BA0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5343">
              <a:off x="1987911" y="2421438"/>
              <a:ext cx="1458020" cy="1363175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4333117" y="1665514"/>
            <a:ext cx="2163783" cy="2657451"/>
            <a:chOff x="7509040" y="1680893"/>
            <a:chExt cx="2971673" cy="3788882"/>
          </a:xfrm>
        </p:grpSpPr>
        <p:pic>
          <p:nvPicPr>
            <p:cNvPr id="28" name="Picture 4" descr="초등학교 교과서 음악 3학년 (지학사 허정미 / 2022) 2015개정 - BookSketch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040" y="1680893"/>
              <a:ext cx="2084705" cy="286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초등학교 교과서 음악 4 (미래엔 / 장기범) (2015개정 교육과정) - YES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1745" y="2831079"/>
              <a:ext cx="2088968" cy="263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8A7B02-B6A9-BDD2-224B-3E91B0D1EA7A}"/>
              </a:ext>
            </a:extLst>
          </p:cNvPr>
          <p:cNvSpPr txBox="1"/>
          <p:nvPr/>
        </p:nvSpPr>
        <p:spPr>
          <a:xfrm flipH="1">
            <a:off x="2326813" y="4985466"/>
            <a:ext cx="417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교과 과정 악기 및 곡 추가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8A7B02-B6A9-BDD2-224B-3E91B0D1EA7A}"/>
              </a:ext>
            </a:extLst>
          </p:cNvPr>
          <p:cNvSpPr txBox="1"/>
          <p:nvPr/>
        </p:nvSpPr>
        <p:spPr>
          <a:xfrm flipH="1">
            <a:off x="6980302" y="4985465"/>
            <a:ext cx="469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운지법 연습하기 기능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80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WHO</a:t>
              </a:r>
              <a:r>
                <a:rPr lang="en-US" altLang="ko-KR" sz="96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endParaRPr lang="ko-KR" altLang="en-US" sz="9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우승팀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5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05" y="279718"/>
            <a:ext cx="2106000" cy="2448000"/>
          </a:xfrm>
          <a:prstGeom prst="ellipse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07" y="3661622"/>
            <a:ext cx="2106000" cy="2448000"/>
          </a:xfrm>
          <a:prstGeom prst="ellipse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7" y="279718"/>
            <a:ext cx="2201830" cy="2448000"/>
          </a:xfrm>
          <a:prstGeom prst="ellipse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06" y="279718"/>
            <a:ext cx="2106000" cy="2448000"/>
          </a:xfrm>
          <a:prstGeom prst="ellipse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05" y="3661622"/>
            <a:ext cx="2106000" cy="2448000"/>
          </a:xfrm>
          <a:prstGeom prst="ellipse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06" y="3665815"/>
            <a:ext cx="2106000" cy="2448000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030" y="2869179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이우승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Leader/BE/DB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2817" y="6211669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임태민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PM/FE/BE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3571" y="6211669"/>
            <a:ext cx="1648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노준호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 Leader/FE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9912" y="2865105"/>
            <a:ext cx="191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오성훈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 Leader/UI/UX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32059" y="2865105"/>
            <a:ext cx="177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최종욱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AWS Leader/BE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12593" y="6209455"/>
            <a:ext cx="161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김현서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QA Leader/FE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2139">
            <a:off x="1865889" y="-2276"/>
            <a:ext cx="791599" cy="7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Q</a:t>
              </a:r>
              <a:r>
                <a:rPr lang="en-US" altLang="ko-KR" sz="96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&amp;</a:t>
              </a:r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A</a:t>
              </a:r>
              <a:endParaRPr lang="ko-KR" altLang="en-US" sz="9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질문과 답변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6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THANK YOU</a:t>
              </a:r>
              <a:r>
                <a:rPr lang="en-US" altLang="ko-KR" sz="96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!</a:t>
              </a:r>
              <a:endParaRPr lang="ko-KR" altLang="en-US" sz="9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감사합니다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07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E26E9A8-8E11-D080-8CAA-49C45578D7F4}"/>
              </a:ext>
            </a:extLst>
          </p:cNvPr>
          <p:cNvGrpSpPr/>
          <p:nvPr/>
        </p:nvGrpSpPr>
        <p:grpSpPr>
          <a:xfrm>
            <a:off x="2022359" y="2459552"/>
            <a:ext cx="8147282" cy="1938895"/>
            <a:chOff x="4277759" y="2650944"/>
            <a:chExt cx="4205473" cy="19388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EFE47E-E086-19DA-C9BB-0B9F7348ABA0}"/>
                </a:ext>
              </a:extLst>
            </p:cNvPr>
            <p:cNvSpPr txBox="1"/>
            <p:nvPr/>
          </p:nvSpPr>
          <p:spPr>
            <a:xfrm>
              <a:off x="4277759" y="2650944"/>
              <a:ext cx="42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WHAT IS</a:t>
              </a:r>
              <a:r>
                <a:rPr lang="en-US" altLang="ko-KR" sz="9600" b="1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?</a:t>
              </a:r>
              <a:endParaRPr lang="ko-KR" altLang="en-US" sz="9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A7B02-B6A9-BDD2-224B-3E91B0D1EA7A}"/>
                </a:ext>
              </a:extLst>
            </p:cNvPr>
            <p:cNvSpPr txBox="1"/>
            <p:nvPr/>
          </p:nvSpPr>
          <p:spPr>
            <a:xfrm flipH="1">
              <a:off x="4583831" y="4005064"/>
              <a:ext cx="35933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튜토리코더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41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1" y="615424"/>
            <a:ext cx="19403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인터뷰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F20D6A-D0E6-920E-5592-7541F2C6E427}"/>
              </a:ext>
            </a:extLst>
          </p:cNvPr>
          <p:cNvGrpSpPr/>
          <p:nvPr/>
        </p:nvGrpSpPr>
        <p:grpSpPr>
          <a:xfrm>
            <a:off x="2554923" y="0"/>
            <a:ext cx="5630735" cy="1358782"/>
            <a:chOff x="2427028" y="490646"/>
            <a:chExt cx="2376316" cy="13587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C7DF9A-1B73-1AF7-3DD1-A7E0EA97F257}"/>
                </a:ext>
              </a:extLst>
            </p:cNvPr>
            <p:cNvSpPr txBox="1"/>
            <p:nvPr/>
          </p:nvSpPr>
          <p:spPr>
            <a:xfrm flipH="1">
              <a:off x="2427028" y="490646"/>
              <a:ext cx="1579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채송아</a:t>
              </a:r>
              <a:endPara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3C79-0B0A-8818-B8C5-D3E394ABD0FD}"/>
                </a:ext>
              </a:extLst>
            </p:cNvPr>
            <p:cNvSpPr txBox="1"/>
            <p:nvPr/>
          </p:nvSpPr>
          <p:spPr>
            <a:xfrm flipH="1">
              <a:off x="2427028" y="1141542"/>
              <a:ext cx="2376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강원도 교육청 춘천 </a:t>
              </a:r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리코더 </a:t>
              </a: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교육 연구회</a:t>
              </a:r>
              <a: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/>
              </a:r>
              <a:b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</a:b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초등학교 선생님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2554923" y="1636827"/>
            <a:ext cx="4364850" cy="1441838"/>
          </a:xfrm>
          <a:prstGeom prst="wedgeRoundRectCallout">
            <a:avLst>
              <a:gd name="adj1" fmla="val -45253"/>
              <a:gd name="adj2" fmla="val 9755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 상황에서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리코더 교육을 하시면서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어려움이 있었나요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279638" y="1636827"/>
            <a:ext cx="4461372" cy="1441838"/>
          </a:xfrm>
          <a:prstGeom prst="wedgeRoundRectCallout">
            <a:avLst>
              <a:gd name="adj1" fmla="val 43465"/>
              <a:gd name="adj2" fmla="val 9294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올바르게 하고 있는지 옆에서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봐줄 수 없어서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비대면으로는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악기 교육 자체가 매우 어렵다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54" y="3729561"/>
            <a:ext cx="2710656" cy="271065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r="21125" b="20660"/>
          <a:stretch/>
        </p:blipFill>
        <p:spPr>
          <a:xfrm>
            <a:off x="2554923" y="3920217"/>
            <a:ext cx="282229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1" y="615424"/>
            <a:ext cx="19403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인터뷰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F20D6A-D0E6-920E-5592-7541F2C6E427}"/>
              </a:ext>
            </a:extLst>
          </p:cNvPr>
          <p:cNvGrpSpPr/>
          <p:nvPr/>
        </p:nvGrpSpPr>
        <p:grpSpPr>
          <a:xfrm>
            <a:off x="2554923" y="0"/>
            <a:ext cx="5630735" cy="1358782"/>
            <a:chOff x="2427028" y="490646"/>
            <a:chExt cx="2376316" cy="13587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C7DF9A-1B73-1AF7-3DD1-A7E0EA97F257}"/>
                </a:ext>
              </a:extLst>
            </p:cNvPr>
            <p:cNvSpPr txBox="1"/>
            <p:nvPr/>
          </p:nvSpPr>
          <p:spPr>
            <a:xfrm flipH="1">
              <a:off x="2427028" y="490646"/>
              <a:ext cx="1579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채송아</a:t>
              </a:r>
              <a:endPara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3C79-0B0A-8818-B8C5-D3E394ABD0FD}"/>
                </a:ext>
              </a:extLst>
            </p:cNvPr>
            <p:cNvSpPr txBox="1"/>
            <p:nvPr/>
          </p:nvSpPr>
          <p:spPr>
            <a:xfrm flipH="1">
              <a:off x="2427028" y="1141542"/>
              <a:ext cx="2376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강원도 교육청 춘천 </a:t>
              </a:r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리코더 </a:t>
              </a: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교육 연구회</a:t>
              </a:r>
              <a: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/>
              </a:r>
              <a:b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</a:b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초등학교 선생님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2554923" y="1636827"/>
            <a:ext cx="4364850" cy="1441838"/>
          </a:xfrm>
          <a:prstGeom prst="wedgeRoundRectCallout">
            <a:avLst>
              <a:gd name="adj1" fmla="val -45253"/>
              <a:gd name="adj2" fmla="val 9755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 악기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수업이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문제점이 있다고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생각하시나요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279638" y="1636827"/>
            <a:ext cx="4461372" cy="1441838"/>
          </a:xfrm>
          <a:prstGeom prst="wedgeRoundRectCallout">
            <a:avLst>
              <a:gd name="adj1" fmla="val 43465"/>
              <a:gd name="adj2" fmla="val 92943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아무래도 아이들의 교육에 대한 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떨어진다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54" y="3729561"/>
            <a:ext cx="2710656" cy="27106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r="21125" b="20660"/>
          <a:stretch/>
        </p:blipFill>
        <p:spPr>
          <a:xfrm>
            <a:off x="2554923" y="3920217"/>
            <a:ext cx="282229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1" y="615424"/>
            <a:ext cx="19403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인터뷰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F20D6A-D0E6-920E-5592-7541F2C6E427}"/>
              </a:ext>
            </a:extLst>
          </p:cNvPr>
          <p:cNvGrpSpPr/>
          <p:nvPr/>
        </p:nvGrpSpPr>
        <p:grpSpPr>
          <a:xfrm>
            <a:off x="2554923" y="0"/>
            <a:ext cx="5630735" cy="1358782"/>
            <a:chOff x="2427028" y="490646"/>
            <a:chExt cx="2376316" cy="13587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C7DF9A-1B73-1AF7-3DD1-A7E0EA97F257}"/>
                </a:ext>
              </a:extLst>
            </p:cNvPr>
            <p:cNvSpPr txBox="1"/>
            <p:nvPr/>
          </p:nvSpPr>
          <p:spPr>
            <a:xfrm flipH="1">
              <a:off x="2427028" y="490646"/>
              <a:ext cx="1579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채송아</a:t>
              </a:r>
              <a:endPara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AB3C79-0B0A-8818-B8C5-D3E394ABD0FD}"/>
                </a:ext>
              </a:extLst>
            </p:cNvPr>
            <p:cNvSpPr txBox="1"/>
            <p:nvPr/>
          </p:nvSpPr>
          <p:spPr>
            <a:xfrm flipH="1">
              <a:off x="2427028" y="1141542"/>
              <a:ext cx="23763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강원도 교육청 춘천 </a:t>
              </a:r>
              <a:r>
                <a:rPr lang="ko-KR" altLang="en-US" sz="2000" dirty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리코더 </a:t>
              </a: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교육 연구회</a:t>
              </a:r>
              <a: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/>
              </a:r>
              <a:br>
                <a:rPr lang="en-US" altLang="ko-KR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</a:br>
              <a:r>
                <a:rPr lang="ko-KR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초등학교 선생님</a:t>
              </a:r>
              <a:endParaRPr lang="ko-KR" altLang="en-US" sz="2000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19" name="모서리가 둥근 사각형 설명선 18"/>
          <p:cNvSpPr/>
          <p:nvPr/>
        </p:nvSpPr>
        <p:spPr>
          <a:xfrm>
            <a:off x="2554923" y="1636827"/>
            <a:ext cx="4364850" cy="1441838"/>
          </a:xfrm>
          <a:prstGeom prst="wedgeRoundRectCallout">
            <a:avLst>
              <a:gd name="adj1" fmla="val -45253"/>
              <a:gd name="adj2" fmla="val 9755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원격 교육의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장점과 단점은 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무엇이라고 생각하시나요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279638" y="1636826"/>
            <a:ext cx="4461372" cy="1748211"/>
          </a:xfrm>
          <a:prstGeom prst="wedgeRoundRectCallout">
            <a:avLst>
              <a:gd name="adj1" fmla="val 44450"/>
              <a:gd name="adj2" fmla="val 7282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배움이 빠른 아이들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수준에 맞춰서 교육이 어렵지만</a:t>
            </a:r>
            <a:r>
              <a:rPr lang="en-US" altLang="ko-KR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배움이 느린 </a:t>
            </a:r>
            <a:r>
              <a:rPr lang="ko-KR" altLang="en-US" sz="240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아이들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자료와 같은 자료 제공을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통해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 학습을 </a:t>
            </a:r>
            <a:r>
              <a:rPr lang="ko-KR" altLang="en-US" sz="2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해서 </a:t>
            </a:r>
            <a:r>
              <a:rPr lang="ko-KR" altLang="en-US" sz="2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 올 수 있다</a:t>
            </a:r>
            <a:endParaRPr lang="en-US" altLang="ko-KR" sz="2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54" y="3729561"/>
            <a:ext cx="2710656" cy="27106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3" r="21125" b="20660"/>
          <a:stretch/>
        </p:blipFill>
        <p:spPr>
          <a:xfrm>
            <a:off x="2554923" y="3920217"/>
            <a:ext cx="282229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50902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연구자료</a:t>
            </a:r>
            <a:endParaRPr lang="ko-KR" altLang="en-US" sz="66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6E7F41F-63F3-F414-27A2-85F533B6666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4065" r="5760" b="3013"/>
          <a:stretch/>
        </p:blipFill>
        <p:spPr>
          <a:xfrm>
            <a:off x="2599957" y="1427356"/>
            <a:ext cx="4381549" cy="49957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4F83DF-38F3-8CFD-5CCB-B11E7FC78A1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3485" r="4949" b="3916"/>
          <a:stretch/>
        </p:blipFill>
        <p:spPr>
          <a:xfrm>
            <a:off x="7072440" y="1427356"/>
            <a:ext cx="4728117" cy="49957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00F3F9-C763-D991-637C-1AD1798506DA}"/>
              </a:ext>
            </a:extLst>
          </p:cNvPr>
          <p:cNvSpPr txBox="1"/>
          <p:nvPr/>
        </p:nvSpPr>
        <p:spPr>
          <a:xfrm>
            <a:off x="4029707" y="676979"/>
            <a:ext cx="6449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초등학교 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5,6</a:t>
            </a: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 음악과 원격수업 운영 실태 및 학생 인식 조사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821506" y="2585101"/>
            <a:ext cx="1635174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912440" y="3620430"/>
            <a:ext cx="306331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18786" y="6232541"/>
            <a:ext cx="1317094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98401" y="4155688"/>
            <a:ext cx="356759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4693602" y="3093720"/>
            <a:ext cx="1986598" cy="4461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455160" y="5069221"/>
            <a:ext cx="216000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8418401" y="2478421"/>
            <a:ext cx="1883839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4098401" y="5694928"/>
            <a:ext cx="356759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983480" y="4556141"/>
            <a:ext cx="122936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9636760" y="2966101"/>
            <a:ext cx="208380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9813560" y="4444381"/>
            <a:ext cx="167232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690120" y="5709549"/>
            <a:ext cx="3089640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6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9462163-C731-A1A4-3770-07248914FFC4}"/>
              </a:ext>
            </a:extLst>
          </p:cNvPr>
          <p:cNvGrpSpPr/>
          <p:nvPr/>
        </p:nvGrpSpPr>
        <p:grpSpPr>
          <a:xfrm>
            <a:off x="206738" y="-51310"/>
            <a:ext cx="1440160" cy="6960619"/>
            <a:chOff x="479376" y="-51310"/>
            <a:chExt cx="1440160" cy="696061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FAF143-C505-9CC7-1B79-E05174A1D27A}"/>
                </a:ext>
              </a:extLst>
            </p:cNvPr>
            <p:cNvCxnSpPr/>
            <p:nvPr/>
          </p:nvCxnSpPr>
          <p:spPr>
            <a:xfrm>
              <a:off x="1461780" y="-51310"/>
              <a:ext cx="0" cy="6960619"/>
            </a:xfrm>
            <a:prstGeom prst="line">
              <a:avLst/>
            </a:prstGeom>
            <a:ln w="3175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DA3E07B-5005-E93A-FA84-8401879B53E0}"/>
                </a:ext>
              </a:extLst>
            </p:cNvPr>
            <p:cNvCxnSpPr/>
            <p:nvPr/>
          </p:nvCxnSpPr>
          <p:spPr>
            <a:xfrm>
              <a:off x="479376" y="-51310"/>
              <a:ext cx="0" cy="6960619"/>
            </a:xfrm>
            <a:prstGeom prst="line">
              <a:avLst/>
            </a:prstGeom>
            <a:ln w="1016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E8526D5-2588-5AF5-B856-0839E3D80B8F}"/>
                </a:ext>
              </a:extLst>
            </p:cNvPr>
            <p:cNvCxnSpPr/>
            <p:nvPr/>
          </p:nvCxnSpPr>
          <p:spPr>
            <a:xfrm>
              <a:off x="983432" y="-51310"/>
              <a:ext cx="0" cy="6960619"/>
            </a:xfrm>
            <a:prstGeom prst="line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3912133-C778-97F7-54BB-A17C1AB3EF46}"/>
                </a:ext>
              </a:extLst>
            </p:cNvPr>
            <p:cNvCxnSpPr/>
            <p:nvPr/>
          </p:nvCxnSpPr>
          <p:spPr>
            <a:xfrm>
              <a:off x="1919536" y="-51310"/>
              <a:ext cx="0" cy="6960619"/>
            </a:xfrm>
            <a:prstGeom prst="line">
              <a:avLst/>
            </a:prstGeom>
            <a:ln w="406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00EB9-6C8D-E870-551A-C0AA863A5579}"/>
              </a:ext>
            </a:extLst>
          </p:cNvPr>
          <p:cNvSpPr txBox="1"/>
          <p:nvPr/>
        </p:nvSpPr>
        <p:spPr>
          <a:xfrm>
            <a:off x="0" y="615424"/>
            <a:ext cx="260985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mtClean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문제점도출</a:t>
            </a:r>
            <a:endParaRPr lang="ko-KR" altLang="en-US" sz="5400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83" y="3807351"/>
            <a:ext cx="1800000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83" y="833588"/>
            <a:ext cx="1800000" cy="180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59" y="3807351"/>
            <a:ext cx="1800000" cy="1800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59" y="833588"/>
            <a:ext cx="1800000" cy="18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0999" y="293778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교육 자료 제공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34425" y="2937780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수준별 교육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34425" y="573397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집중력 유지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28728" y="5733971"/>
            <a:ext cx="2219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즉각적인 피드백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8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  <p:bldP spid="35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8F15A9-C5AB-659C-1047-F6FF679F05DC}"/>
              </a:ext>
            </a:extLst>
          </p:cNvPr>
          <p:cNvSpPr txBox="1"/>
          <p:nvPr/>
        </p:nvSpPr>
        <p:spPr>
          <a:xfrm>
            <a:off x="3815900" y="2474892"/>
            <a:ext cx="1943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STUDY</a:t>
            </a:r>
            <a:endParaRPr lang="ko-KR" altLang="en-US" sz="4000" b="1" dirty="0">
              <a:solidFill>
                <a:schemeClr val="accent5">
                  <a:lumMod val="60000"/>
                  <a:lumOff val="4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4B007-8857-5CAE-3669-126C5DB7850C}"/>
              </a:ext>
            </a:extLst>
          </p:cNvPr>
          <p:cNvSpPr txBox="1"/>
          <p:nvPr/>
        </p:nvSpPr>
        <p:spPr>
          <a:xfrm>
            <a:off x="3815900" y="2875002"/>
            <a:ext cx="456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accent5">
                    <a:lumMod val="7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TOGETHER</a:t>
            </a:r>
            <a:endParaRPr lang="ko-KR" altLang="en-US" sz="6600" b="1" dirty="0">
              <a:solidFill>
                <a:schemeClr val="accent5">
                  <a:lumMod val="7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95049-3B99-B27B-3DCB-8DC498269C22}"/>
              </a:ext>
            </a:extLst>
          </p:cNvPr>
          <p:cNvSpPr txBox="1"/>
          <p:nvPr/>
        </p:nvSpPr>
        <p:spPr>
          <a:xfrm>
            <a:off x="6901153" y="3675222"/>
            <a:ext cx="147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PLAY</a:t>
            </a:r>
            <a:endParaRPr lang="ko-KR" altLang="en-US" sz="4000" b="1" dirty="0">
              <a:solidFill>
                <a:schemeClr val="accent5">
                  <a:lumMod val="60000"/>
                  <a:lumOff val="4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179</Words>
  <Application>Microsoft Office PowerPoint</Application>
  <PresentationFormat>와이드스크린</PresentationFormat>
  <Paragraphs>81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배달의민족 주아</vt:lpstr>
      <vt:lpstr>Arial</vt:lpstr>
      <vt:lpstr>배달의민족 한나체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P19613@office365.blue</dc:creator>
  <cp:lastModifiedBy>SSAFY</cp:lastModifiedBy>
  <cp:revision>70</cp:revision>
  <dcterms:created xsi:type="dcterms:W3CDTF">2023-02-14T13:02:19Z</dcterms:created>
  <dcterms:modified xsi:type="dcterms:W3CDTF">2023-02-17T00:15:32Z</dcterms:modified>
</cp:coreProperties>
</file>